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  <p:bold r:id="rId23"/>
    </p:embeddedFont>
    <p:embeddedFont>
      <p:font typeface="Canva Sans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94622" autoAdjust="0"/>
  </p:normalViewPr>
  <p:slideViewPr>
    <p:cSldViewPr>
      <p:cViewPr varScale="1">
        <p:scale>
          <a:sx n="50" d="100"/>
          <a:sy n="50" d="100"/>
        </p:scale>
        <p:origin x="67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pinfo.io/44.228.249.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x.com" TargetMode="External"/><Relationship Id="rId4" Type="http://schemas.openxmlformats.org/officeDocument/2006/relationships/hyperlink" Target="http://linkedin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hp.vulnweb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ipinfo.io/$(di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estphp.vulnweb.com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estphp.vulnweb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iewdns.info/reverseip/" TargetMode="External"/><Relationship Id="rId4" Type="http://schemas.openxmlformats.org/officeDocument/2006/relationships/hyperlink" Target="https://web.archive.org/web/*/testphp.vulnweb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5" y="-11061"/>
            <a:ext cx="18288000" cy="10448470"/>
          </a:xfrm>
          <a:custGeom>
            <a:avLst/>
            <a:gdLst/>
            <a:ahLst/>
            <a:cxnLst/>
            <a:rect l="l" t="t" r="r" b="b"/>
            <a:pathLst>
              <a:path w="18637942" h="10448470">
                <a:moveTo>
                  <a:pt x="0" y="0"/>
                </a:moveTo>
                <a:lnTo>
                  <a:pt x="18637942" y="0"/>
                </a:lnTo>
                <a:lnTo>
                  <a:pt x="18637942" y="10448470"/>
                </a:lnTo>
                <a:lnTo>
                  <a:pt x="0" y="1044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9" r="-67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14908" y="5271106"/>
            <a:ext cx="3493109" cy="4674636"/>
          </a:xfrm>
          <a:custGeom>
            <a:avLst/>
            <a:gdLst/>
            <a:ahLst/>
            <a:cxnLst/>
            <a:rect l="l" t="t" r="r" b="b"/>
            <a:pathLst>
              <a:path w="3853057" h="5932485">
                <a:moveTo>
                  <a:pt x="0" y="0"/>
                </a:moveTo>
                <a:lnTo>
                  <a:pt x="3853058" y="0"/>
                </a:lnTo>
                <a:lnTo>
                  <a:pt x="3853058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72600" y="9391359"/>
            <a:ext cx="9768126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Institute of Engineering &amp; 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9937" y="916324"/>
            <a:ext cx="17415034" cy="452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42"/>
              </a:lnSpc>
            </a:pPr>
            <a:r>
              <a:rPr lang="en-US" sz="6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2:</a:t>
            </a:r>
          </a:p>
          <a:p>
            <a:pPr algn="ctr">
              <a:lnSpc>
                <a:spcPts val="11142"/>
              </a:lnSpc>
              <a:spcBef>
                <a:spcPct val="0"/>
              </a:spcBef>
            </a:pPr>
            <a:r>
              <a:rPr lang="en-US" sz="6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Penetration Testing on Web Server</a:t>
            </a:r>
          </a:p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Target: testphp.vulnweb.com or certifiedhacker.com</a:t>
            </a:r>
          </a:p>
          <a:p>
            <a:pPr algn="ctr">
              <a:lnSpc>
                <a:spcPts val="11142"/>
              </a:lnSpc>
              <a:spcBef>
                <a:spcPct val="0"/>
              </a:spcBef>
            </a:pPr>
            <a:endParaRPr lang="en-US" sz="285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7683" y="7167463"/>
            <a:ext cx="7023607" cy="62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3"/>
              </a:lnSpc>
            </a:pPr>
            <a:endParaRPr lang="en-US" sz="370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0054F-8E1C-6944-A7E8-1901728113EC}"/>
              </a:ext>
            </a:extLst>
          </p:cNvPr>
          <p:cNvSpPr txBox="1"/>
          <p:nvPr/>
        </p:nvSpPr>
        <p:spPr>
          <a:xfrm>
            <a:off x="1322731" y="7478798"/>
            <a:ext cx="5884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ggCanva Sans"/>
              </a:rPr>
              <a:t>By Arpita</a:t>
            </a:r>
          </a:p>
          <a:p>
            <a:r>
              <a:rPr lang="en-IN" sz="2800" dirty="0">
                <a:latin typeface="ggCanva Sans"/>
              </a:rPr>
              <a:t>2023A1R138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7297103" cy="21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306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9:</a:t>
            </a:r>
          </a:p>
          <a:p>
            <a:pPr algn="ctr">
              <a:lnSpc>
                <a:spcPts val="4287"/>
              </a:lnSpc>
              <a:spcBef>
                <a:spcPct val="0"/>
              </a:spcBef>
            </a:pPr>
            <a:r>
              <a:rPr lang="en-US" sz="306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 ports: </a:t>
            </a:r>
          </a:p>
          <a:p>
            <a:pPr algn="ctr">
              <a:lnSpc>
                <a:spcPts val="4287"/>
              </a:lnSpc>
              <a:spcBef>
                <a:spcPct val="0"/>
              </a:spcBef>
            </a:pPr>
            <a:r>
              <a:rPr lang="en-US" sz="30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nmap -sV -sS -Pn testphp.vulnweb.com</a:t>
            </a:r>
          </a:p>
          <a:p>
            <a:pPr algn="ctr">
              <a:lnSpc>
                <a:spcPts val="4287"/>
              </a:lnSpc>
              <a:spcBef>
                <a:spcPct val="0"/>
              </a:spcBef>
            </a:pPr>
            <a:endParaRPr lang="en-US" sz="306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797435"/>
            <a:ext cx="7297103" cy="0"/>
          </a:xfrm>
          <a:prstGeom prst="line">
            <a:avLst/>
          </a:prstGeom>
          <a:ln w="38100" cap="flat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09651" y="395722"/>
            <a:ext cx="9304807" cy="4325123"/>
          </a:xfrm>
          <a:custGeom>
            <a:avLst/>
            <a:gdLst/>
            <a:ahLst/>
            <a:cxnLst/>
            <a:rect l="l" t="t" r="r" b="b"/>
            <a:pathLst>
              <a:path w="9304807" h="4325123">
                <a:moveTo>
                  <a:pt x="0" y="0"/>
                </a:moveTo>
                <a:lnTo>
                  <a:pt x="9304807" y="0"/>
                </a:lnTo>
                <a:lnTo>
                  <a:pt x="9304807" y="4325123"/>
                </a:lnTo>
                <a:lnTo>
                  <a:pt x="0" y="4325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5" r="-83323" b="-414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09651" y="5143500"/>
            <a:ext cx="9394501" cy="4779627"/>
          </a:xfrm>
          <a:custGeom>
            <a:avLst/>
            <a:gdLst/>
            <a:ahLst/>
            <a:cxnLst/>
            <a:rect l="l" t="t" r="r" b="b"/>
            <a:pathLst>
              <a:path w="9394501" h="4779627">
                <a:moveTo>
                  <a:pt x="0" y="0"/>
                </a:moveTo>
                <a:lnTo>
                  <a:pt x="9394501" y="0"/>
                </a:lnTo>
                <a:lnTo>
                  <a:pt x="9394501" y="4779627"/>
                </a:lnTo>
                <a:lnTo>
                  <a:pt x="0" y="477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1" r="-1095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7319" y="7278352"/>
            <a:ext cx="6093381" cy="253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10 :</a:t>
            </a:r>
          </a:p>
          <a:p>
            <a:pPr algn="ctr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Domain Registrar information:</a:t>
            </a:r>
          </a:p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curl </a:t>
            </a:r>
            <a:r>
              <a:rPr lang="en-US" sz="264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ipinfo.io/44.228.249.3"/>
              </a:rPr>
              <a:t>ipinfo.io/44.228.249.3</a:t>
            </a:r>
          </a:p>
          <a:p>
            <a:pPr algn="ctr">
              <a:lnSpc>
                <a:spcPts val="3709"/>
              </a:lnSpc>
            </a:pPr>
            <a:endParaRPr lang="en-US" sz="2649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://ipinfo.io/44.228.249.3"/>
            </a:endParaRPr>
          </a:p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2086" y="0"/>
            <a:ext cx="9670042" cy="5143500"/>
          </a:xfrm>
          <a:custGeom>
            <a:avLst/>
            <a:gdLst/>
            <a:ahLst/>
            <a:cxnLst/>
            <a:rect l="l" t="t" r="r" b="b"/>
            <a:pathLst>
              <a:path w="9670042" h="5143500">
                <a:moveTo>
                  <a:pt x="0" y="0"/>
                </a:moveTo>
                <a:lnTo>
                  <a:pt x="9670042" y="0"/>
                </a:lnTo>
                <a:lnTo>
                  <a:pt x="967004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3" t="-1842" r="-779" b="-322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9670042" cy="5143500"/>
          </a:xfrm>
          <a:custGeom>
            <a:avLst/>
            <a:gdLst/>
            <a:ahLst/>
            <a:cxnLst/>
            <a:rect l="l" t="t" r="r" b="b"/>
            <a:pathLst>
              <a:path w="9670042" h="5143500">
                <a:moveTo>
                  <a:pt x="0" y="0"/>
                </a:moveTo>
                <a:lnTo>
                  <a:pt x="9670042" y="0"/>
                </a:lnTo>
                <a:lnTo>
                  <a:pt x="967004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42" r="-2176" b="-10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9904" y="1480335"/>
            <a:ext cx="6195947" cy="165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304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 11:</a:t>
            </a:r>
          </a:p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emails:</a:t>
            </a:r>
          </a:p>
          <a:p>
            <a:pPr algn="ctr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theHarvester -d vulweb.com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00413" y="6139254"/>
            <a:ext cx="7428560" cy="299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642" lvl="1" indent="-313321" algn="ctr">
              <a:lnSpc>
                <a:spcPts val="4063"/>
              </a:lnSpc>
              <a:buAutoNum type="arabicPeriod"/>
            </a:pPr>
            <a:r>
              <a:rPr lang="en-US" sz="29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 12:</a:t>
            </a:r>
          </a:p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and social search:</a:t>
            </a:r>
          </a:p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 google dorks search following</a:t>
            </a:r>
          </a:p>
          <a:p>
            <a:pPr marL="626642" lvl="1" indent="-313321" algn="ctr">
              <a:lnSpc>
                <a:spcPts val="4063"/>
              </a:lnSpc>
              <a:spcBef>
                <a:spcPct val="0"/>
              </a:spcBef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site:</a:t>
            </a:r>
            <a:r>
              <a:rPr lang="en-US" sz="290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linkedin.com"/>
              </a:rPr>
              <a:t>linkedin.com</a:t>
            </a: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“@vulnweb.com”</a:t>
            </a:r>
          </a:p>
          <a:p>
            <a:pPr marL="626642" lvl="1" indent="-313321" algn="ctr">
              <a:lnSpc>
                <a:spcPts val="4063"/>
              </a:lnSpc>
              <a:spcBef>
                <a:spcPct val="0"/>
              </a:spcBef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site:</a:t>
            </a:r>
            <a:r>
              <a:rPr lang="en-US" sz="290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x.com"/>
              </a:rPr>
              <a:t>x.com</a:t>
            </a: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“vulnweb”</a:t>
            </a:r>
          </a:p>
          <a:p>
            <a:pPr algn="ctr">
              <a:lnSpc>
                <a:spcPts val="3752"/>
              </a:lnSpc>
              <a:spcBef>
                <a:spcPct val="0"/>
              </a:spcBef>
            </a:pPr>
            <a:endParaRPr lang="en-US" sz="290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44000" y="9258300"/>
            <a:ext cx="0" cy="771958"/>
          </a:xfrm>
          <a:prstGeom prst="line">
            <a:avLst/>
          </a:prstGeom>
          <a:ln w="38100" cap="flat">
            <a:solidFill>
              <a:srgbClr val="00F9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144918" y="3687"/>
            <a:ext cx="9143082" cy="4993948"/>
          </a:xfrm>
          <a:custGeom>
            <a:avLst/>
            <a:gdLst/>
            <a:ahLst/>
            <a:cxnLst/>
            <a:rect l="l" t="t" r="r" b="b"/>
            <a:pathLst>
              <a:path w="9143082" h="4993948">
                <a:moveTo>
                  <a:pt x="0" y="0"/>
                </a:moveTo>
                <a:lnTo>
                  <a:pt x="9143082" y="0"/>
                </a:lnTo>
                <a:lnTo>
                  <a:pt x="9143082" y="4993948"/>
                </a:lnTo>
                <a:lnTo>
                  <a:pt x="0" y="499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26" r="-1994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33250" y="4997634"/>
            <a:ext cx="9143081" cy="5269701"/>
          </a:xfrm>
          <a:custGeom>
            <a:avLst/>
            <a:gdLst/>
            <a:ahLst/>
            <a:cxnLst/>
            <a:rect l="l" t="t" r="r" b="b"/>
            <a:pathLst>
              <a:path w="8120190" h="5406454">
                <a:moveTo>
                  <a:pt x="0" y="0"/>
                </a:moveTo>
                <a:lnTo>
                  <a:pt x="8120190" y="0"/>
                </a:lnTo>
                <a:lnTo>
                  <a:pt x="8120190" y="5406454"/>
                </a:lnTo>
                <a:lnTo>
                  <a:pt x="0" y="540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6" r="-32720" b="-3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5097" y="1518756"/>
            <a:ext cx="7964091" cy="18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13: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CEO/DIRECTOR information: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Search on google “CEO of Acunetix”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5097" y="6335734"/>
            <a:ext cx="7742662" cy="33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14: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WAF/Firewall Detection:</a:t>
            </a: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wafw00fcertifiedhacker.com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2253" y="588019"/>
            <a:ext cx="17835747" cy="26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Directory listening: 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gobuster dir -u http://testphp.vulnweb.com -w /usr/share/wordlists/dirb/common.txt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688314" y="193041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72000" y="2857500"/>
            <a:ext cx="9430102" cy="6995019"/>
          </a:xfrm>
          <a:custGeom>
            <a:avLst/>
            <a:gdLst/>
            <a:ahLst/>
            <a:cxnLst/>
            <a:rect l="l" t="t" r="r" b="b"/>
            <a:pathLst>
              <a:path w="9430102" h="6995019">
                <a:moveTo>
                  <a:pt x="0" y="0"/>
                </a:moveTo>
                <a:lnTo>
                  <a:pt x="9430102" y="0"/>
                </a:lnTo>
                <a:lnTo>
                  <a:pt x="9430102" y="6995019"/>
                </a:lnTo>
                <a:lnTo>
                  <a:pt x="0" y="6995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2" r="-1454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48" y="5143499"/>
            <a:ext cx="18288000" cy="5129981"/>
          </a:xfrm>
          <a:custGeom>
            <a:avLst/>
            <a:gdLst/>
            <a:ahLst/>
            <a:cxnLst/>
            <a:rect l="l" t="t" r="r" b="b"/>
            <a:pathLst>
              <a:path w="18288000" h="5634266">
                <a:moveTo>
                  <a:pt x="0" y="0"/>
                </a:moveTo>
                <a:lnTo>
                  <a:pt x="18288000" y="0"/>
                </a:lnTo>
                <a:lnTo>
                  <a:pt x="18288000" y="5634266"/>
                </a:lnTo>
                <a:lnTo>
                  <a:pt x="0" y="563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0" r="-32226" b="-825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9600" y="866775"/>
            <a:ext cx="12981296" cy="470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Phase 2: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Vulnerability Scanning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endParaRPr lang="en-US" sz="89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320" y="368442"/>
            <a:ext cx="11383874" cy="900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8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Vulnerability Scanning</a:t>
            </a: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an automated process used to identify security weaknesses in a system, network, or web application.</a:t>
            </a:r>
          </a:p>
          <a:p>
            <a:pPr marL="653686" lvl="1" indent="-326843">
              <a:lnSpc>
                <a:spcPts val="4238"/>
              </a:lnSpc>
              <a:buFont typeface="Arial"/>
              <a:buChar char="•"/>
            </a:pPr>
            <a:r>
              <a:rPr lang="en-US" sz="3027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Purpose:</a:t>
            </a:r>
          </a:p>
          <a:p>
            <a:pPr>
              <a:lnSpc>
                <a:spcPts val="4238"/>
              </a:lnSpc>
              <a:spcBef>
                <a:spcPct val="0"/>
              </a:spcBef>
            </a:pP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 To detect known vulnerabilities such as:</a:t>
            </a:r>
          </a:p>
          <a:p>
            <a:pPr>
              <a:lnSpc>
                <a:spcPts val="4238"/>
              </a:lnSpc>
              <a:spcBef>
                <a:spcPct val="0"/>
              </a:spcBef>
            </a:pP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*Outdated software or web servers</a:t>
            </a:r>
          </a:p>
          <a:p>
            <a:pPr>
              <a:lnSpc>
                <a:spcPts val="4238"/>
              </a:lnSpc>
              <a:spcBef>
                <a:spcPct val="0"/>
              </a:spcBef>
            </a:pP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*Misconfigurations</a:t>
            </a:r>
          </a:p>
          <a:p>
            <a:pPr>
              <a:lnSpc>
                <a:spcPts val="3538"/>
              </a:lnSpc>
              <a:spcBef>
                <a:spcPct val="0"/>
              </a:spcBef>
            </a:pPr>
            <a:r>
              <a:rPr lang="en-US" sz="25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*SQL Injection points</a:t>
            </a:r>
          </a:p>
          <a:p>
            <a:pPr>
              <a:lnSpc>
                <a:spcPts val="4238"/>
              </a:lnSpc>
              <a:spcBef>
                <a:spcPct val="0"/>
              </a:spcBef>
            </a:pP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*Cross-Site Scripting (XSS)</a:t>
            </a:r>
          </a:p>
          <a:p>
            <a:pPr>
              <a:lnSpc>
                <a:spcPts val="4238"/>
              </a:lnSpc>
              <a:spcBef>
                <a:spcPct val="0"/>
              </a:spcBef>
            </a:pP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*Directory listings and exposed files</a:t>
            </a:r>
          </a:p>
          <a:p>
            <a:pPr marL="653686" lvl="1" indent="-326843" algn="l">
              <a:lnSpc>
                <a:spcPts val="4238"/>
              </a:lnSpc>
              <a:buFont typeface="Arial"/>
              <a:buChar char="•"/>
            </a:pPr>
            <a:r>
              <a:rPr lang="en-US" sz="3027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Tools Used: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Nikto</a:t>
            </a: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Scans web servers for dangerous files and outdated software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SQLMap</a:t>
            </a: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Tests for SQL injection vulnerabilities and accesses backend databases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Nmap – </a:t>
            </a:r>
            <a:r>
              <a:rPr lang="en-US" sz="302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Identifies open ports and services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1734193" y="14017"/>
            <a:ext cx="6553807" cy="10272983"/>
          </a:xfrm>
          <a:custGeom>
            <a:avLst/>
            <a:gdLst/>
            <a:ahLst/>
            <a:cxnLst/>
            <a:rect l="l" t="t" r="r" b="b"/>
            <a:pathLst>
              <a:path w="6553807" h="10272983">
                <a:moveTo>
                  <a:pt x="0" y="0"/>
                </a:moveTo>
                <a:lnTo>
                  <a:pt x="6553807" y="0"/>
                </a:lnTo>
                <a:lnTo>
                  <a:pt x="6553807" y="10272983"/>
                </a:lnTo>
                <a:lnTo>
                  <a:pt x="0" y="1027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88" r="-38388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19445" y="176081"/>
            <a:ext cx="8618236" cy="4641634"/>
          </a:xfrm>
          <a:custGeom>
            <a:avLst/>
            <a:gdLst/>
            <a:ahLst/>
            <a:cxnLst/>
            <a:rect l="l" t="t" r="r" b="b"/>
            <a:pathLst>
              <a:path w="8618236" h="4641634">
                <a:moveTo>
                  <a:pt x="0" y="0"/>
                </a:moveTo>
                <a:lnTo>
                  <a:pt x="8618235" y="0"/>
                </a:lnTo>
                <a:lnTo>
                  <a:pt x="8618235" y="4641634"/>
                </a:lnTo>
                <a:lnTo>
                  <a:pt x="0" y="464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27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66939"/>
            <a:ext cx="9319445" cy="5920061"/>
          </a:xfrm>
          <a:custGeom>
            <a:avLst/>
            <a:gdLst/>
            <a:ahLst/>
            <a:cxnLst/>
            <a:rect l="l" t="t" r="r" b="b"/>
            <a:pathLst>
              <a:path w="9319445" h="6741162">
                <a:moveTo>
                  <a:pt x="0" y="0"/>
                </a:moveTo>
                <a:lnTo>
                  <a:pt x="9319445" y="0"/>
                </a:lnTo>
                <a:lnTo>
                  <a:pt x="9319445" y="6741162"/>
                </a:lnTo>
                <a:lnTo>
                  <a:pt x="0" y="674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0" t="-1856" b="-147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0574" y="1328080"/>
            <a:ext cx="6727746" cy="226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1: </a:t>
            </a:r>
          </a:p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Nikto Scan: </a:t>
            </a:r>
          </a:p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nikto -h http://testphp.vulnweb.com</a:t>
            </a:r>
          </a:p>
          <a:p>
            <a:pPr algn="ctr">
              <a:lnSpc>
                <a:spcPts val="4293"/>
              </a:lnSpc>
              <a:spcBef>
                <a:spcPct val="0"/>
              </a:spcBef>
            </a:pPr>
            <a:endParaRPr lang="en-US" sz="306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2557" y="6145311"/>
            <a:ext cx="7655123" cy="286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7"/>
              </a:lnSpc>
            </a:pPr>
            <a:r>
              <a:rPr lang="en-US" sz="296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2:</a:t>
            </a:r>
          </a:p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296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SQLMap Test: </a:t>
            </a:r>
          </a:p>
          <a:p>
            <a:pPr algn="ctr">
              <a:lnSpc>
                <a:spcPts val="3648"/>
              </a:lnSpc>
              <a:spcBef>
                <a:spcPct val="0"/>
              </a:spcBef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sqlmap -u “http://testphp.vulnweb.com/artists.php?artists=1” –batch –dbs</a:t>
            </a:r>
          </a:p>
          <a:p>
            <a:pPr algn="ctr">
              <a:lnSpc>
                <a:spcPts val="3648"/>
              </a:lnSpc>
              <a:spcBef>
                <a:spcPct val="0"/>
              </a:spcBef>
            </a:pPr>
            <a:endParaRPr lang="en-US" sz="260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82082"/>
          </a:xfrm>
          <a:custGeom>
            <a:avLst/>
            <a:gdLst/>
            <a:ahLst/>
            <a:cxnLst/>
            <a:rect l="l" t="t" r="r" b="b"/>
            <a:pathLst>
              <a:path w="18288000" h="5682082">
                <a:moveTo>
                  <a:pt x="0" y="0"/>
                </a:moveTo>
                <a:lnTo>
                  <a:pt x="18288000" y="0"/>
                </a:lnTo>
                <a:lnTo>
                  <a:pt x="18288000" y="5682082"/>
                </a:lnTo>
                <a:lnTo>
                  <a:pt x="0" y="5682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7" t="-86590" r="-159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6447" y="6229048"/>
            <a:ext cx="10476736" cy="373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sz="708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3: </a:t>
            </a:r>
          </a:p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sz="708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access</a:t>
            </a:r>
          </a:p>
          <a:p>
            <a:pPr algn="ctr">
              <a:lnSpc>
                <a:spcPts val="9913"/>
              </a:lnSpc>
              <a:spcBef>
                <a:spcPct val="0"/>
              </a:spcBef>
            </a:pPr>
            <a:endParaRPr lang="en-US" sz="708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40983"/>
            <a:ext cx="18288000" cy="3395957"/>
          </a:xfrm>
          <a:custGeom>
            <a:avLst/>
            <a:gdLst/>
            <a:ahLst/>
            <a:cxnLst/>
            <a:rect l="l" t="t" r="r" b="b"/>
            <a:pathLst>
              <a:path w="18288000" h="3395957">
                <a:moveTo>
                  <a:pt x="0" y="0"/>
                </a:moveTo>
                <a:lnTo>
                  <a:pt x="18288000" y="0"/>
                </a:lnTo>
                <a:lnTo>
                  <a:pt x="18288000" y="3395957"/>
                </a:lnTo>
                <a:lnTo>
                  <a:pt x="0" y="3395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7" r="-7646" b="-17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3340" y="962025"/>
            <a:ext cx="14492764" cy="257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3"/>
              </a:lnSpc>
              <a:spcBef>
                <a:spcPct val="0"/>
              </a:spcBef>
            </a:pPr>
            <a:r>
              <a:rPr lang="en-US" sz="36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SQLMAP: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sqlmap -u “http://testphp.vulnweb.com/artists.php?artist=1 “ –dbs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sqlmap -u “http://testphp.vulnweb.com/artists.php?artist=1” -D acuart –tables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sqlmap -u “http://testphp.vulnweb.com/artists.php?artist=1” -D acuart -T users –dump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endParaRPr lang="en-US" sz="276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69614" y="2005991"/>
            <a:ext cx="8216651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750051" y="2582379"/>
            <a:ext cx="8358745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213000" y="3083012"/>
            <a:ext cx="8216651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50319"/>
          </a:xfrm>
          <a:custGeom>
            <a:avLst/>
            <a:gdLst/>
            <a:ahLst/>
            <a:cxnLst/>
            <a:rect l="l" t="t" r="r" b="b"/>
            <a:pathLst>
              <a:path w="18288000" h="10550319">
                <a:moveTo>
                  <a:pt x="0" y="0"/>
                </a:moveTo>
                <a:lnTo>
                  <a:pt x="18288000" y="0"/>
                </a:lnTo>
                <a:lnTo>
                  <a:pt x="18288000" y="10550319"/>
                </a:lnTo>
                <a:lnTo>
                  <a:pt x="0" y="10550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4" b="-77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1888"/>
            <a:ext cx="18288000" cy="10508431"/>
          </a:xfrm>
          <a:custGeom>
            <a:avLst/>
            <a:gdLst/>
            <a:ahLst/>
            <a:cxnLst/>
            <a:rect l="l" t="t" r="r" b="b"/>
            <a:pathLst>
              <a:path w="18288000" h="10508431">
                <a:moveTo>
                  <a:pt x="0" y="0"/>
                </a:moveTo>
                <a:lnTo>
                  <a:pt x="18288000" y="0"/>
                </a:lnTo>
                <a:lnTo>
                  <a:pt x="18288000" y="10508431"/>
                </a:lnTo>
                <a:lnTo>
                  <a:pt x="0" y="1050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65" b="-786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34017" cy="10287000"/>
          </a:xfrm>
          <a:custGeom>
            <a:avLst/>
            <a:gdLst/>
            <a:ahLst/>
            <a:cxnLst/>
            <a:rect l="l" t="t" r="r" b="b"/>
            <a:pathLst>
              <a:path w="8134017" h="10287000">
                <a:moveTo>
                  <a:pt x="0" y="0"/>
                </a:moveTo>
                <a:lnTo>
                  <a:pt x="8134017" y="0"/>
                </a:lnTo>
                <a:lnTo>
                  <a:pt x="81340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68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64984" y="1133475"/>
            <a:ext cx="7407120" cy="70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5399" b="1" spc="-1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78251" y="2404535"/>
            <a:ext cx="9580587" cy="714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7"/>
              </a:lnSpc>
              <a:spcBef>
                <a:spcPct val="0"/>
              </a:spcBef>
            </a:pPr>
            <a:r>
              <a:rPr lang="en-US" sz="2876" spc="12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focuses on performing a comprehensive penetration test on a vulnerable web server — testphp.vulnweb.com or certifiedhacker.com — to evaluate its security posture. The objective is to simulate real-world cyberattacks to uncover vulnerabilities that could be exploited by malicious hackers.</a:t>
            </a:r>
          </a:p>
          <a:p>
            <a:pPr>
              <a:lnSpc>
                <a:spcPts val="4027"/>
              </a:lnSpc>
              <a:spcBef>
                <a:spcPct val="0"/>
              </a:spcBef>
            </a:pPr>
            <a:r>
              <a:rPr lang="en-US" sz="2876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 project is divided into key phases:</a:t>
            </a:r>
          </a:p>
          <a:p>
            <a:pPr marL="621130" lvl="1" indent="-310565">
              <a:lnSpc>
                <a:spcPts val="4027"/>
              </a:lnSpc>
              <a:spcBef>
                <a:spcPct val="0"/>
              </a:spcBef>
              <a:buFont typeface="Arial"/>
              <a:buChar char="•"/>
            </a:pPr>
            <a:r>
              <a:rPr lang="en-US" sz="287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Foot printing and Reconnaissance</a:t>
            </a:r>
          </a:p>
          <a:p>
            <a:pPr marL="621130" lvl="1" indent="-310565">
              <a:lnSpc>
                <a:spcPts val="4027"/>
              </a:lnSpc>
              <a:spcBef>
                <a:spcPct val="0"/>
              </a:spcBef>
              <a:buFont typeface="Arial"/>
              <a:buChar char="•"/>
            </a:pPr>
            <a:r>
              <a:rPr lang="en-US" sz="287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Vulnerability Scanning</a:t>
            </a:r>
          </a:p>
          <a:p>
            <a:pPr marL="621130" lvl="1" indent="-310565">
              <a:lnSpc>
                <a:spcPts val="4027"/>
              </a:lnSpc>
              <a:spcBef>
                <a:spcPct val="0"/>
              </a:spcBef>
              <a:buFont typeface="Arial"/>
              <a:buChar char="•"/>
            </a:pPr>
            <a:r>
              <a:rPr lang="en-US" sz="287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Exploitation of Services</a:t>
            </a:r>
          </a:p>
          <a:p>
            <a:pPr marL="621130" lvl="1" indent="-310565">
              <a:lnSpc>
                <a:spcPts val="4027"/>
              </a:lnSpc>
              <a:spcBef>
                <a:spcPct val="0"/>
              </a:spcBef>
              <a:buFont typeface="Arial"/>
              <a:buChar char="•"/>
            </a:pPr>
            <a:r>
              <a:rPr lang="en-US" sz="287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 Access Testing</a:t>
            </a:r>
          </a:p>
          <a:p>
            <a:pPr marL="621130" lvl="1" indent="-310565">
              <a:lnSpc>
                <a:spcPts val="4027"/>
              </a:lnSpc>
              <a:spcBef>
                <a:spcPct val="0"/>
              </a:spcBef>
              <a:buFont typeface="Arial"/>
              <a:buChar char="•"/>
            </a:pPr>
            <a:r>
              <a:rPr lang="en-US" sz="287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Analysis and Recommendations</a:t>
            </a:r>
          </a:p>
          <a:p>
            <a:pPr algn="ctr">
              <a:lnSpc>
                <a:spcPts val="4027"/>
              </a:lnSpc>
              <a:spcBef>
                <a:spcPct val="0"/>
              </a:spcBef>
            </a:pPr>
            <a:endParaRPr lang="en-US" sz="287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85" y="706135"/>
            <a:ext cx="18056829" cy="930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6"/>
              </a:lnSpc>
              <a:spcBef>
                <a:spcPct val="0"/>
              </a:spcBef>
            </a:pPr>
            <a:r>
              <a:rPr lang="en-US" sz="522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 of the Project: </a:t>
            </a:r>
          </a:p>
          <a:p>
            <a:pPr algn="ctr">
              <a:lnSpc>
                <a:spcPts val="7316"/>
              </a:lnSpc>
              <a:spcBef>
                <a:spcPct val="0"/>
              </a:spcBef>
            </a:pPr>
            <a:r>
              <a:rPr lang="en-US" sz="522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Penetration Testing on Web Server</a:t>
            </a:r>
          </a:p>
          <a:p>
            <a:pPr marL="542836" lvl="1" indent="-271418" algn="l">
              <a:lnSpc>
                <a:spcPts val="3520"/>
              </a:lnSpc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Identify Security Weaknesses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Detect vulnerabilities in the web server (testphp.vulnweb.com) that attackers could exploit.</a:t>
            </a:r>
          </a:p>
          <a:p>
            <a:pPr marL="542836" lvl="1" indent="-271418" algn="l">
              <a:lnSpc>
                <a:spcPts val="3520"/>
              </a:lnSpc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Perform </a:t>
            </a:r>
            <a:r>
              <a:rPr lang="en-US" sz="2514" b="1" i="1" dirty="0" err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Footprinting</a:t>
            </a: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and Reconnaissance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Gather information about the target system including IP address, technologies used, open ports.             </a:t>
            </a:r>
          </a:p>
          <a:p>
            <a:pPr marL="542836" lvl="1" indent="-271418" algn="l">
              <a:lnSpc>
                <a:spcPts val="3520"/>
              </a:lnSpc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Determine Server and Web Technology Stack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Identify the operating system, server version, and technologies powering the website.</a:t>
            </a:r>
          </a:p>
          <a:p>
            <a:pPr marL="542836" lvl="1" indent="-271418" algn="l">
              <a:lnSpc>
                <a:spcPts val="3520"/>
              </a:lnSpc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Check for Open Ports and Services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Use tools like Nmap to detect exposed ports and potentially vulnerable services.</a:t>
            </a:r>
          </a:p>
          <a:p>
            <a:pPr marL="542836" lvl="1" indent="-271418" algn="l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Perform Vulnerability Scanning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Use automated scanners like </a:t>
            </a:r>
            <a:r>
              <a:rPr lang="en-US" sz="2514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Nikto</a:t>
            </a: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514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SQLMap</a:t>
            </a: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find known vulnerabilities.</a:t>
            </a:r>
          </a:p>
          <a:p>
            <a:pPr marL="542836" lvl="1" indent="-271418" algn="l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Test for SQL Injection Vulnerabilities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Attempt SQL injection on dynamic parameters to gain unauthorized access to the database.</a:t>
            </a:r>
          </a:p>
          <a:p>
            <a:pPr marL="542836" lvl="1" indent="-271418" algn="l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en-US" sz="2514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Gather Social Engineering Data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Find employee emails, social media profiles, and organization details that could assist in social engineering    attacks.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endParaRPr lang="en-US" sz="25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20"/>
              </a:lnSpc>
              <a:spcBef>
                <a:spcPct val="0"/>
              </a:spcBef>
            </a:pPr>
            <a:endParaRPr lang="en-US" sz="25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742" y="5143500"/>
            <a:ext cx="771958" cy="0"/>
          </a:xfrm>
          <a:prstGeom prst="line">
            <a:avLst/>
          </a:prstGeom>
          <a:ln w="38100" cap="flat">
            <a:solidFill>
              <a:srgbClr val="00F9FF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657208" cy="10287000"/>
            <a:chOff x="0" y="0"/>
            <a:chExt cx="908170" cy="96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170" cy="967396"/>
            </a:xfrm>
            <a:custGeom>
              <a:avLst/>
              <a:gdLst/>
              <a:ahLst/>
              <a:cxnLst/>
              <a:rect l="l" t="t" r="r" b="b"/>
              <a:pathLst>
                <a:path w="908170" h="967396">
                  <a:moveTo>
                    <a:pt x="74815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07376"/>
                  </a:lnTo>
                  <a:lnTo>
                    <a:pt x="160020" y="967396"/>
                  </a:lnTo>
                  <a:lnTo>
                    <a:pt x="748150" y="967396"/>
                  </a:lnTo>
                  <a:lnTo>
                    <a:pt x="908170" y="807376"/>
                  </a:lnTo>
                  <a:lnTo>
                    <a:pt x="908170" y="160020"/>
                  </a:lnTo>
                  <a:lnTo>
                    <a:pt x="748150" y="0"/>
                  </a:lnTo>
                  <a:close/>
                </a:path>
              </a:pathLst>
            </a:custGeom>
            <a:blipFill>
              <a:blip r:embed="rId2"/>
              <a:stretch>
                <a:fillRect l="-22999" r="-22999"/>
              </a:stretch>
            </a:blipFill>
            <a:ln w="38100" cap="sq">
              <a:solidFill>
                <a:srgbClr val="20E5F6"/>
              </a:solidFill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829940" y="2642819"/>
            <a:ext cx="8107740" cy="442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9"/>
              </a:lnSpc>
            </a:pPr>
            <a:r>
              <a:rPr lang="en-US" sz="6929" b="1" spc="-18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1: </a:t>
            </a:r>
          </a:p>
          <a:p>
            <a:pPr>
              <a:lnSpc>
                <a:spcPts val="6929"/>
              </a:lnSpc>
            </a:pPr>
            <a:r>
              <a:rPr lang="en-US" sz="6929" b="1" spc="-18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FOOTPRINTING AND RECONNAISSANCE</a:t>
            </a:r>
          </a:p>
          <a:p>
            <a:pPr algn="l">
              <a:lnSpc>
                <a:spcPts val="6929"/>
              </a:lnSpc>
            </a:pPr>
            <a:endParaRPr lang="en-US" sz="6929" b="1" spc="-18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307" y="1229334"/>
            <a:ext cx="16739385" cy="796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22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Footprinting</a:t>
            </a:r>
            <a:r>
              <a:rPr lang="en-US" sz="342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Reconnaissance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the initial stages of </a:t>
            </a:r>
            <a:r>
              <a:rPr lang="en-US" sz="3422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ethical hacking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</a:t>
            </a:r>
            <a:r>
              <a:rPr lang="en-US" sz="3422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penetration testing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where an attacker (or tester) gathers as much information as possible about a target system or organization</a:t>
            </a:r>
            <a:r>
              <a:rPr lang="en-US" sz="3422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before launching an attack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endParaRPr lang="en-US" sz="342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</a:t>
            </a:r>
            <a:r>
              <a:rPr lang="en-US" sz="342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422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Footprinting</a:t>
            </a:r>
            <a:r>
              <a:rPr lang="en-US" sz="342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process of collecting publicly available data to understand the target's network, systems, technologies, and personnel.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is passive and involves no direct interaction with the target.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endParaRPr lang="en-US" sz="342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</a:t>
            </a:r>
            <a:r>
              <a:rPr lang="en-US" sz="342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Reconnaissance: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Also known as </a:t>
            </a:r>
            <a:r>
              <a:rPr lang="en-US" sz="342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“information gathering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 or </a:t>
            </a:r>
            <a:r>
              <a:rPr lang="en-US" sz="3422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“open-source intelligence (OSINT).</a:t>
            </a: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</a:t>
            </a:r>
          </a:p>
          <a:p>
            <a:pPr>
              <a:lnSpc>
                <a:spcPts val="4792"/>
              </a:lnSpc>
              <a:spcBef>
                <a:spcPct val="0"/>
              </a:spcBef>
            </a:pPr>
            <a:r>
              <a:rPr lang="en-US" sz="34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be passive (e.g., using WHOIS, DNS queries, Google Dorks) or active (e.g., ping, port scanning).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44000" y="9258300"/>
            <a:ext cx="0" cy="771958"/>
          </a:xfrm>
          <a:prstGeom prst="line">
            <a:avLst/>
          </a:prstGeom>
          <a:ln w="38100" cap="flat">
            <a:solidFill>
              <a:srgbClr val="00F9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666810" y="-755942"/>
            <a:ext cx="0" cy="771958"/>
          </a:xfrm>
          <a:prstGeom prst="line">
            <a:avLst/>
          </a:prstGeom>
          <a:ln w="38100" cap="flat">
            <a:solidFill>
              <a:srgbClr val="00F9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62409" y="83843"/>
            <a:ext cx="9316691" cy="5127484"/>
          </a:xfrm>
          <a:custGeom>
            <a:avLst/>
            <a:gdLst/>
            <a:ahLst/>
            <a:cxnLst/>
            <a:rect l="l" t="t" r="r" b="b"/>
            <a:pathLst>
              <a:path w="9316691" h="5127484">
                <a:moveTo>
                  <a:pt x="0" y="0"/>
                </a:moveTo>
                <a:lnTo>
                  <a:pt x="9316691" y="0"/>
                </a:lnTo>
                <a:lnTo>
                  <a:pt x="9316691" y="5127484"/>
                </a:lnTo>
                <a:lnTo>
                  <a:pt x="0" y="51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10345298" y="603785"/>
            <a:ext cx="7942702" cy="276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1:</a:t>
            </a:r>
          </a:p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company </a:t>
            </a: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 firefox broswer : search site </a:t>
            </a:r>
            <a:r>
              <a:rPr lang="en-US" sz="37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://testphp.vulnweb.com"/>
              </a:rPr>
              <a:t>testphp.vulnweb.com</a:t>
            </a:r>
          </a:p>
        </p:txBody>
      </p:sp>
      <p:sp>
        <p:nvSpPr>
          <p:cNvPr id="6" name="AutoShape 6"/>
          <p:cNvSpPr/>
          <p:nvPr/>
        </p:nvSpPr>
        <p:spPr>
          <a:xfrm>
            <a:off x="1573206" y="3051828"/>
            <a:ext cx="6492240" cy="0"/>
          </a:xfrm>
          <a:prstGeom prst="line">
            <a:avLst/>
          </a:prstGeom>
          <a:ln w="38100" cap="flat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804810" y="5295131"/>
            <a:ext cx="9483190" cy="4943290"/>
          </a:xfrm>
          <a:custGeom>
            <a:avLst/>
            <a:gdLst/>
            <a:ahLst/>
            <a:cxnLst/>
            <a:rect l="l" t="t" r="r" b="b"/>
            <a:pathLst>
              <a:path w="9483190" h="4943290">
                <a:moveTo>
                  <a:pt x="0" y="0"/>
                </a:moveTo>
                <a:lnTo>
                  <a:pt x="9483190" y="0"/>
                </a:lnTo>
                <a:lnTo>
                  <a:pt x="9483190" y="4943290"/>
                </a:lnTo>
                <a:lnTo>
                  <a:pt x="0" y="494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65" r="-274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685212"/>
            <a:ext cx="6699005" cy="203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 2 :</a:t>
            </a:r>
          </a:p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 terminal and run :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ping -c 1  </a:t>
            </a:r>
            <a:r>
              <a:rPr lang="en-US" sz="32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://testphp.vulnweb.com"/>
              </a:rPr>
              <a:t>testphp.vulnweb.com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358" y="293788"/>
            <a:ext cx="8115300" cy="4849712"/>
            <a:chOff x="0" y="0"/>
            <a:chExt cx="2441259" cy="1458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259" cy="1458899"/>
            </a:xfrm>
            <a:custGeom>
              <a:avLst/>
              <a:gdLst/>
              <a:ahLst/>
              <a:cxnLst/>
              <a:rect l="l" t="t" r="r" b="b"/>
              <a:pathLst>
                <a:path w="2441259" h="1458899">
                  <a:moveTo>
                    <a:pt x="228123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298879"/>
                  </a:lnTo>
                  <a:lnTo>
                    <a:pt x="160020" y="1458899"/>
                  </a:lnTo>
                  <a:lnTo>
                    <a:pt x="2281239" y="1458899"/>
                  </a:lnTo>
                  <a:lnTo>
                    <a:pt x="2441259" y="1298879"/>
                  </a:lnTo>
                  <a:lnTo>
                    <a:pt x="2441259" y="160020"/>
                  </a:lnTo>
                  <a:lnTo>
                    <a:pt x="228123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w="28575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3500" y="25400"/>
              <a:ext cx="2314259" cy="1369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212" y="5393863"/>
            <a:ext cx="9316144" cy="4432815"/>
            <a:chOff x="0" y="0"/>
            <a:chExt cx="1230627" cy="585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627" cy="585558"/>
            </a:xfrm>
            <a:custGeom>
              <a:avLst/>
              <a:gdLst/>
              <a:ahLst/>
              <a:cxnLst/>
              <a:rect l="l" t="t" r="r" b="b"/>
              <a:pathLst>
                <a:path w="1230627" h="585558">
                  <a:moveTo>
                    <a:pt x="0" y="0"/>
                  </a:moveTo>
                  <a:lnTo>
                    <a:pt x="1230627" y="0"/>
                  </a:lnTo>
                  <a:lnTo>
                    <a:pt x="1230627" y="585558"/>
                  </a:lnTo>
                  <a:lnTo>
                    <a:pt x="0" y="585558"/>
                  </a:lnTo>
                  <a:close/>
                </a:path>
              </a:pathLst>
            </a:custGeom>
            <a:blipFill>
              <a:blip r:embed="rId2"/>
              <a:stretch>
                <a:fillRect l="-15583" r="-15583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4956115" y="8638254"/>
            <a:ext cx="1730310" cy="286288"/>
          </a:xfrm>
          <a:custGeom>
            <a:avLst/>
            <a:gdLst/>
            <a:ahLst/>
            <a:cxnLst/>
            <a:rect l="l" t="t" r="r" b="b"/>
            <a:pathLst>
              <a:path w="1730310" h="286288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01356" y="500368"/>
            <a:ext cx="8107805" cy="4348332"/>
            <a:chOff x="0" y="0"/>
            <a:chExt cx="1230627" cy="6600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627" cy="660003"/>
            </a:xfrm>
            <a:custGeom>
              <a:avLst/>
              <a:gdLst/>
              <a:ahLst/>
              <a:cxnLst/>
              <a:rect l="l" t="t" r="r" b="b"/>
              <a:pathLst>
                <a:path w="1230627" h="660003">
                  <a:moveTo>
                    <a:pt x="0" y="0"/>
                  </a:moveTo>
                  <a:lnTo>
                    <a:pt x="1230627" y="0"/>
                  </a:lnTo>
                  <a:lnTo>
                    <a:pt x="1230627" y="660003"/>
                  </a:lnTo>
                  <a:lnTo>
                    <a:pt x="0" y="660003"/>
                  </a:lnTo>
                  <a:close/>
                </a:path>
              </a:pathLst>
            </a:custGeom>
            <a:blipFill>
              <a:blip r:embed="rId5"/>
              <a:stretch>
                <a:fillRect l="-3631" r="-3631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285212" y="1358128"/>
            <a:ext cx="8999700" cy="256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351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3: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 of Server: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whois $(dig +short </a:t>
            </a:r>
            <a:r>
              <a:rPr lang="en-US" sz="27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testphp.vulnweb.com"/>
              </a:rPr>
              <a:t>testphp.vulnweb.com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curl </a:t>
            </a:r>
            <a:r>
              <a:rPr lang="en-US" sz="27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ipinfo.io/$(dig"/>
              </a:rPr>
              <a:t>ipinfo.io/$(dig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+short</a:t>
            </a:r>
            <a:r>
              <a:rPr lang="en-US" sz="27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testphp.vulnweb.com"/>
              </a:rPr>
              <a:t> testphp.vulnweb.com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765849" y="4976967"/>
            <a:ext cx="8115300" cy="4849712"/>
            <a:chOff x="0" y="0"/>
            <a:chExt cx="2441259" cy="1458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41259" cy="1458899"/>
            </a:xfrm>
            <a:custGeom>
              <a:avLst/>
              <a:gdLst/>
              <a:ahLst/>
              <a:cxnLst/>
              <a:rect l="l" t="t" r="r" b="b"/>
              <a:pathLst>
                <a:path w="2441259" h="1458899">
                  <a:moveTo>
                    <a:pt x="228123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298879"/>
                  </a:lnTo>
                  <a:lnTo>
                    <a:pt x="160020" y="1458899"/>
                  </a:lnTo>
                  <a:lnTo>
                    <a:pt x="2281239" y="1458899"/>
                  </a:lnTo>
                  <a:lnTo>
                    <a:pt x="2441259" y="1298879"/>
                  </a:lnTo>
                  <a:lnTo>
                    <a:pt x="2441259" y="160020"/>
                  </a:lnTo>
                  <a:lnTo>
                    <a:pt x="228123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w="28575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2314259" cy="1369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91124" y="5933692"/>
            <a:ext cx="7218038" cy="270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</a:pPr>
            <a:r>
              <a:rPr lang="en-US" sz="394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4:</a:t>
            </a:r>
          </a:p>
          <a:p>
            <a:pPr algn="ctr">
              <a:lnSpc>
                <a:spcPts val="3984"/>
              </a:lnSpc>
              <a:spcBef>
                <a:spcPct val="0"/>
              </a:spcBef>
            </a:pPr>
            <a:endParaRPr lang="en-US" sz="394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sz="284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 of server</a:t>
            </a:r>
            <a:r>
              <a:rPr lang="en-US" sz="28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sz="28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nmap -O -sS -Pn </a:t>
            </a:r>
            <a:r>
              <a:rPr lang="en-US" sz="284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testphp.vulnweb.com"/>
              </a:rPr>
              <a:t>testphp.vulnweb.com</a:t>
            </a:r>
          </a:p>
          <a:p>
            <a:pPr algn="ctr">
              <a:lnSpc>
                <a:spcPts val="3984"/>
              </a:lnSpc>
              <a:spcBef>
                <a:spcPct val="0"/>
              </a:spcBef>
            </a:pPr>
            <a:endParaRPr lang="en-US" sz="2846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6" tooltip="http://testphp.vulnweb.com"/>
            </a:endParaRP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44000" y="9258300"/>
            <a:ext cx="0" cy="771958"/>
          </a:xfrm>
          <a:prstGeom prst="line">
            <a:avLst/>
          </a:prstGeom>
          <a:ln w="38100" cap="flat">
            <a:solidFill>
              <a:srgbClr val="00F9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880782" y="964822"/>
            <a:ext cx="9497745" cy="3229872"/>
          </a:xfrm>
          <a:custGeom>
            <a:avLst/>
            <a:gdLst/>
            <a:ahLst/>
            <a:cxnLst/>
            <a:rect l="l" t="t" r="r" b="b"/>
            <a:pathLst>
              <a:path w="9497745" h="3229872">
                <a:moveTo>
                  <a:pt x="0" y="0"/>
                </a:moveTo>
                <a:lnTo>
                  <a:pt x="9497745" y="0"/>
                </a:lnTo>
                <a:lnTo>
                  <a:pt x="9497745" y="3229872"/>
                </a:lnTo>
                <a:lnTo>
                  <a:pt x="0" y="322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4" r="-8012" b="-24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15694" y="4405205"/>
            <a:ext cx="8378518" cy="5694800"/>
          </a:xfrm>
          <a:custGeom>
            <a:avLst/>
            <a:gdLst/>
            <a:ahLst/>
            <a:cxnLst/>
            <a:rect l="l" t="t" r="r" b="b"/>
            <a:pathLst>
              <a:path w="8378518" h="5694800">
                <a:moveTo>
                  <a:pt x="0" y="0"/>
                </a:moveTo>
                <a:lnTo>
                  <a:pt x="8378518" y="0"/>
                </a:lnTo>
                <a:lnTo>
                  <a:pt x="8378518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945" b="-299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3583" y="1218317"/>
            <a:ext cx="7942702" cy="26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5 </a:t>
            </a:r>
          </a:p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Server Technology:</a:t>
            </a: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curl -I </a:t>
            </a:r>
            <a:r>
              <a:rPr lang="en-US" sz="37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testphp.vulnweb.com"/>
              </a:rPr>
              <a:t>http://testphp.vulnweb.com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://testphp.vulnweb.co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885682"/>
            <a:ext cx="8115300" cy="206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39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Step 6:</a:t>
            </a:r>
          </a:p>
          <a:p>
            <a:pPr algn="l">
              <a:lnSpc>
                <a:spcPts val="5507"/>
              </a:lnSpc>
            </a:pPr>
            <a:r>
              <a:rPr lang="en-US" sz="39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Built-in Tech Stack:</a:t>
            </a:r>
          </a:p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9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whatweb -v </a:t>
            </a:r>
            <a:r>
              <a:rPr lang="en-US" sz="3934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testphp.vulnweb.com"/>
              </a:rPr>
              <a:t>testphp.vulnweb.com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202" y="-3687"/>
            <a:ext cx="8915798" cy="5051061"/>
          </a:xfrm>
          <a:custGeom>
            <a:avLst/>
            <a:gdLst/>
            <a:ahLst/>
            <a:cxnLst/>
            <a:rect l="l" t="t" r="r" b="b"/>
            <a:pathLst>
              <a:path w="8915798" h="5051061">
                <a:moveTo>
                  <a:pt x="0" y="0"/>
                </a:moveTo>
                <a:lnTo>
                  <a:pt x="8915799" y="0"/>
                </a:lnTo>
                <a:lnTo>
                  <a:pt x="8915799" y="5051061"/>
                </a:lnTo>
                <a:lnTo>
                  <a:pt x="0" y="505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72" b="-42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879961"/>
            <a:ext cx="9372202" cy="5407039"/>
          </a:xfrm>
          <a:custGeom>
            <a:avLst/>
            <a:gdLst/>
            <a:ahLst/>
            <a:cxnLst/>
            <a:rect l="l" t="t" r="r" b="b"/>
            <a:pathLst>
              <a:path w="9372202" h="5407039">
                <a:moveTo>
                  <a:pt x="0" y="0"/>
                </a:moveTo>
                <a:lnTo>
                  <a:pt x="9372202" y="0"/>
                </a:lnTo>
                <a:lnTo>
                  <a:pt x="9372202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208" y="971550"/>
            <a:ext cx="8513492" cy="278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66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 7: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66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website was first seen: 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firefox </a:t>
            </a:r>
            <a:r>
              <a:rPr lang="en-US" sz="266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eb.archive.org/web/*/testphp.vulnweb.com"/>
              </a:rPr>
              <a:t>https://web.archive.org/web/*/testphp.vulnweb.com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endParaRPr lang="en-US" sz="2661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s://web.archive.org/web/*/testphp.vulnweb.com"/>
            </a:endParaRPr>
          </a:p>
          <a:p>
            <a:pPr algn="ctr">
              <a:lnSpc>
                <a:spcPts val="3726"/>
              </a:lnSpc>
              <a:spcBef>
                <a:spcPct val="0"/>
              </a:spcBef>
            </a:pPr>
            <a:endParaRPr lang="en-US" sz="2661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s://web.archive.org/web/*/testphp.vulnweb.co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20978" y="6611477"/>
            <a:ext cx="7128852" cy="211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 8: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 domains on same sever: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firefox </a:t>
            </a:r>
            <a:r>
              <a:rPr lang="en-US" sz="3055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viewdns.info/reverseip/"/>
              </a:rPr>
              <a:t>https://viewdns.info/reverseip/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endParaRPr lang="en-US" sz="3055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5" tooltip="https://viewdns.info/reverseip/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910</Words>
  <Application>Microsoft Office PowerPoint</Application>
  <PresentationFormat>Custom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Canva Sans</vt:lpstr>
      <vt:lpstr>Canva Sans Bold Italics</vt:lpstr>
      <vt:lpstr>Arial</vt:lpstr>
      <vt:lpstr>Calibri</vt:lpstr>
      <vt:lpstr>ggCanva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Futuristic Cyber Security Presentation</dc:title>
  <dc:creator>KAJAL PANDITA</dc:creator>
  <cp:lastModifiedBy>arpita kour</cp:lastModifiedBy>
  <cp:revision>8</cp:revision>
  <dcterms:created xsi:type="dcterms:W3CDTF">2006-08-16T00:00:00Z</dcterms:created>
  <dcterms:modified xsi:type="dcterms:W3CDTF">2025-08-01T05:18:37Z</dcterms:modified>
  <dc:identifier>DAGujl0O0gA</dc:identifier>
</cp:coreProperties>
</file>